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8" r:id="rId6"/>
    <p:sldId id="257" r:id="rId7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6" autoAdjust="0"/>
    <p:restoredTop sz="94660"/>
  </p:normalViewPr>
  <p:slideViewPr>
    <p:cSldViewPr snapToGrid="0">
      <p:cViewPr>
        <p:scale>
          <a:sx n="200" d="100"/>
          <a:sy n="200" d="100"/>
        </p:scale>
        <p:origin x="-192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03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67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85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47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67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96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94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33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99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91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984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94DF7-8BD3-48AA-9244-38EE891FBBE2}" type="datetimeFigureOut">
              <a:rPr lang="de-DE" smtClean="0"/>
              <a:t>10.07.2023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9A50-DF46-429D-A812-8B63B23457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53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ngest.cbc-service.de/emk/login.jsf" TargetMode="External"/><Relationship Id="rId3" Type="http://schemas.openxmlformats.org/officeDocument/2006/relationships/hyperlink" Target="https://www.rtl-service.de/schlussanimationen.html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hyperlink" Target="https://brandportal.rtl.de/document/914#/onair/schnittvorlagen-premiere-mogrt-templates" TargetMode="External"/><Relationship Id="rId5" Type="http://schemas.openxmlformats.org/officeDocument/2006/relationships/package" Target="../embeddings/Microsoft_Excel_Worksheet.xlsx"/><Relationship Id="rId10" Type="http://schemas.openxmlformats.org/officeDocument/2006/relationships/hyperlink" Target="mailto:eva-lotte.hill@rtl.de" TargetMode="External"/><Relationship Id="rId4" Type="http://schemas.openxmlformats.org/officeDocument/2006/relationships/hyperlink" Target="mailto:specifications@rtl.de" TargetMode="External"/><Relationship Id="rId9" Type="http://schemas.openxmlformats.org/officeDocument/2006/relationships/hyperlink" Target="https://produktionsportal.cbc-service.de/Login/Index?ReturnUrl=%2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mailto:specifications@rtl.d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pecifications@rtl.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hteck 56">
            <a:extLst>
              <a:ext uri="{FF2B5EF4-FFF2-40B4-BE49-F238E27FC236}">
                <a16:creationId xmlns:a16="http://schemas.microsoft.com/office/drawing/2014/main" id="{B95FBE98-D93B-443B-8493-E1EAE082CF21}"/>
              </a:ext>
            </a:extLst>
          </p:cNvPr>
          <p:cNvSpPr/>
          <p:nvPr/>
        </p:nvSpPr>
        <p:spPr>
          <a:xfrm>
            <a:off x="238124" y="2368217"/>
            <a:ext cx="7083426" cy="1272331"/>
          </a:xfrm>
          <a:prstGeom prst="rect">
            <a:avLst/>
          </a:prstGeom>
          <a:solidFill>
            <a:srgbClr val="B9C9D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 dirty="0">
                <a:solidFill>
                  <a:schemeClr val="tx1"/>
                </a:solidFill>
              </a:rPr>
              <a:t>Tonspurbelegung für Sendefile und </a:t>
            </a:r>
            <a:r>
              <a:rPr lang="de-DE" sz="800" b="1" dirty="0" err="1">
                <a:solidFill>
                  <a:schemeClr val="tx1"/>
                </a:solidFill>
              </a:rPr>
              <a:t>Cleanfeed</a:t>
            </a:r>
            <a:r>
              <a:rPr lang="de-DE" sz="800" b="1" dirty="0">
                <a:solidFill>
                  <a:schemeClr val="tx1"/>
                </a:solidFill>
              </a:rPr>
              <a:t>: </a:t>
            </a:r>
          </a:p>
          <a:p>
            <a:pPr algn="ctr"/>
            <a:r>
              <a:rPr lang="de-DE" sz="800" b="1" dirty="0">
                <a:solidFill>
                  <a:schemeClr val="tx1"/>
                </a:solidFill>
              </a:rPr>
              <a:t>2.0 Deutsch </a:t>
            </a:r>
            <a:r>
              <a:rPr lang="de-DE" sz="800" b="1" dirty="0" err="1">
                <a:solidFill>
                  <a:schemeClr val="tx1"/>
                </a:solidFill>
              </a:rPr>
              <a:t>Dokutainment</a:t>
            </a:r>
            <a:r>
              <a:rPr lang="de-DE" sz="800" b="1" dirty="0">
                <a:solidFill>
                  <a:schemeClr val="tx1"/>
                </a:solidFill>
              </a:rPr>
              <a:t> (</a:t>
            </a:r>
            <a:r>
              <a:rPr lang="de-DE" sz="800" b="1" dirty="0" err="1">
                <a:solidFill>
                  <a:schemeClr val="tx1"/>
                </a:solidFill>
              </a:rPr>
              <a:t>R128</a:t>
            </a:r>
            <a:r>
              <a:rPr lang="de-DE" sz="800" b="1">
                <a:solidFill>
                  <a:schemeClr val="tx1"/>
                </a:solidFill>
              </a:rPr>
              <a:t>)</a:t>
            </a:r>
            <a:endParaRPr lang="de-DE" sz="800" b="1" dirty="0">
              <a:solidFill>
                <a:schemeClr val="tx1"/>
              </a:solidFill>
            </a:endParaRP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endParaRPr lang="de-DE" sz="800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2960739-AAA4-4C73-8262-63CFDA3ADE80}"/>
              </a:ext>
            </a:extLst>
          </p:cNvPr>
          <p:cNvSpPr/>
          <p:nvPr/>
        </p:nvSpPr>
        <p:spPr>
          <a:xfrm>
            <a:off x="2228019" y="4045543"/>
            <a:ext cx="2950785" cy="638289"/>
          </a:xfrm>
          <a:prstGeom prst="rect">
            <a:avLst/>
          </a:prstGeom>
          <a:solidFill>
            <a:srgbClr val="B9C9D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b="1" dirty="0">
                <a:solidFill>
                  <a:schemeClr val="tx1"/>
                </a:solidFill>
              </a:rPr>
              <a:t>Programm</a:t>
            </a: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1A2E84A0-35FE-4664-B10D-EFD130FD597C}"/>
              </a:ext>
            </a:extLst>
          </p:cNvPr>
          <p:cNvSpPr/>
          <p:nvPr/>
        </p:nvSpPr>
        <p:spPr>
          <a:xfrm>
            <a:off x="2228019" y="4582391"/>
            <a:ext cx="2950785" cy="620354"/>
          </a:xfrm>
          <a:prstGeom prst="rect">
            <a:avLst/>
          </a:prstGeom>
          <a:solidFill>
            <a:srgbClr val="B9C9D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b="1" dirty="0">
                <a:solidFill>
                  <a:schemeClr val="tx1"/>
                </a:solidFill>
              </a:rPr>
              <a:t>Archivabspann</a:t>
            </a:r>
          </a:p>
          <a:p>
            <a:pPr algn="ctr"/>
            <a:r>
              <a:rPr lang="de-DE" sz="1011" dirty="0">
                <a:solidFill>
                  <a:schemeClr val="tx1"/>
                </a:solidFill>
              </a:rPr>
              <a:t>Vom Programm abtrennbar, harter Schnitt oder Abblende, vertont mit Musik</a:t>
            </a: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6AC361AC-2FE5-44FA-913C-90D70E52E0FB}"/>
              </a:ext>
            </a:extLst>
          </p:cNvPr>
          <p:cNvSpPr/>
          <p:nvPr/>
        </p:nvSpPr>
        <p:spPr>
          <a:xfrm>
            <a:off x="2228019" y="5172709"/>
            <a:ext cx="2950785" cy="624576"/>
          </a:xfrm>
          <a:prstGeom prst="rect">
            <a:avLst/>
          </a:prstGeom>
          <a:solidFill>
            <a:srgbClr val="B9C9D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55" b="1" dirty="0">
              <a:solidFill>
                <a:schemeClr val="tx1"/>
              </a:solidFill>
            </a:endParaRPr>
          </a:p>
          <a:p>
            <a:pPr algn="ctr"/>
            <a:endParaRPr lang="de-DE" sz="1155" b="1" dirty="0">
              <a:solidFill>
                <a:schemeClr val="tx1"/>
              </a:solidFill>
            </a:endParaRPr>
          </a:p>
          <a:p>
            <a:pPr algn="ctr"/>
            <a:r>
              <a:rPr lang="de-DE" sz="1155" b="1" dirty="0" err="1">
                <a:solidFill>
                  <a:schemeClr val="tx1"/>
                </a:solidFill>
              </a:rPr>
              <a:t>Schluss</a:t>
            </a:r>
            <a:r>
              <a:rPr lang="de-DE" sz="1155" b="1" dirty="0">
                <a:solidFill>
                  <a:schemeClr val="tx1"/>
                </a:solidFill>
              </a:rPr>
              <a:t>-Animation</a:t>
            </a:r>
          </a:p>
          <a:p>
            <a:pPr algn="ctr"/>
            <a:r>
              <a:rPr lang="de-DE" sz="1011" b="1" dirty="0">
                <a:solidFill>
                  <a:schemeClr val="tx1"/>
                </a:solidFill>
              </a:rPr>
              <a:t> </a:t>
            </a:r>
            <a:r>
              <a:rPr lang="de-DE" sz="1011" dirty="0">
                <a:solidFill>
                  <a:schemeClr val="tx1"/>
                </a:solidFill>
              </a:rPr>
              <a:t>„Im Auftrag von…“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de-DE" sz="900" dirty="0" err="1">
                <a:solidFill>
                  <a:schemeClr val="tx1"/>
                </a:solidFill>
                <a:hlinkClick r:id="rId3"/>
              </a:rPr>
              <a:t>www.rtl-service.de</a:t>
            </a:r>
            <a:r>
              <a:rPr lang="de-DE" sz="900" dirty="0">
                <a:solidFill>
                  <a:schemeClr val="tx1"/>
                </a:solidFill>
                <a:hlinkClick r:id="rId3"/>
              </a:rPr>
              <a:t>/</a:t>
            </a:r>
            <a:r>
              <a:rPr lang="de-DE" sz="900" dirty="0" err="1">
                <a:solidFill>
                  <a:schemeClr val="tx1"/>
                </a:solidFill>
                <a:hlinkClick r:id="rId3"/>
              </a:rPr>
              <a:t>schlussanimationen.html</a:t>
            </a:r>
            <a:endParaRPr lang="de-DE" sz="900" dirty="0">
              <a:solidFill>
                <a:schemeClr val="tx1"/>
              </a:solidFill>
            </a:endParaRPr>
          </a:p>
          <a:p>
            <a:pPr algn="ctr"/>
            <a:r>
              <a:rPr lang="de-DE" sz="101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de-DE" sz="1011" dirty="0">
              <a:solidFill>
                <a:schemeClr val="tx1"/>
              </a:solidFill>
            </a:endParaRP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EEAA41EA-328C-42C5-925A-4A9E6653EF73}"/>
              </a:ext>
            </a:extLst>
          </p:cNvPr>
          <p:cNvSpPr/>
          <p:nvPr/>
        </p:nvSpPr>
        <p:spPr>
          <a:xfrm>
            <a:off x="2228019" y="5802743"/>
            <a:ext cx="2949200" cy="121810"/>
          </a:xfrm>
          <a:prstGeom prst="rect">
            <a:avLst/>
          </a:prstGeom>
          <a:solidFill>
            <a:srgbClr val="A5ACAF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22" dirty="0">
                <a:solidFill>
                  <a:schemeClr val="tx1"/>
                </a:solidFill>
              </a:rPr>
              <a:t>Black bis zur nächsten vollen oder halben TC-Minute</a:t>
            </a: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1DE9264A-1C0E-4589-9833-CF03923616CD}"/>
              </a:ext>
            </a:extLst>
          </p:cNvPr>
          <p:cNvSpPr/>
          <p:nvPr/>
        </p:nvSpPr>
        <p:spPr>
          <a:xfrm rot="5400000">
            <a:off x="1638307" y="4625908"/>
            <a:ext cx="638289" cy="541129"/>
          </a:xfrm>
          <a:prstGeom prst="rect">
            <a:avLst/>
          </a:prstGeom>
          <a:solidFill>
            <a:srgbClr val="002244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11" b="1" dirty="0" err="1">
                <a:solidFill>
                  <a:schemeClr val="bg1"/>
                </a:solidFill>
              </a:rPr>
              <a:t>obl</a:t>
            </a:r>
            <a:r>
              <a:rPr lang="de-DE" sz="1011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AA79DFAD-5200-41AC-A7A0-F273FCA1ABD4}"/>
              </a:ext>
            </a:extLst>
          </p:cNvPr>
          <p:cNvSpPr/>
          <p:nvPr/>
        </p:nvSpPr>
        <p:spPr>
          <a:xfrm rot="5400000">
            <a:off x="1644544" y="5215050"/>
            <a:ext cx="625810" cy="541131"/>
          </a:xfrm>
          <a:prstGeom prst="rect">
            <a:avLst/>
          </a:prstGeom>
          <a:solidFill>
            <a:srgbClr val="002244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11" b="1" dirty="0" err="1">
                <a:solidFill>
                  <a:schemeClr val="bg1"/>
                </a:solidFill>
              </a:rPr>
              <a:t>obl</a:t>
            </a:r>
            <a:r>
              <a:rPr lang="de-DE" sz="1011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3A050B7B-49ED-4ECA-B83C-58E4F2C5EF62}"/>
              </a:ext>
            </a:extLst>
          </p:cNvPr>
          <p:cNvSpPr/>
          <p:nvPr/>
        </p:nvSpPr>
        <p:spPr>
          <a:xfrm>
            <a:off x="14540045" y="10833321"/>
            <a:ext cx="2416039" cy="133380"/>
          </a:xfrm>
          <a:prstGeom prst="rect">
            <a:avLst/>
          </a:prstGeom>
          <a:solidFill>
            <a:srgbClr val="A5ACAF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22" dirty="0">
                <a:solidFill>
                  <a:schemeClr val="tx1"/>
                </a:solidFill>
              </a:rPr>
              <a:t>Black (5 Sekunden)</a:t>
            </a: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5508B8D4-35AF-4544-B87F-002E02C485D1}"/>
              </a:ext>
            </a:extLst>
          </p:cNvPr>
          <p:cNvSpPr/>
          <p:nvPr/>
        </p:nvSpPr>
        <p:spPr>
          <a:xfrm>
            <a:off x="2228019" y="5927208"/>
            <a:ext cx="2949200" cy="849582"/>
          </a:xfrm>
          <a:prstGeom prst="rect">
            <a:avLst/>
          </a:prstGeom>
          <a:solidFill>
            <a:srgbClr val="A5ACAF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b="1" dirty="0">
                <a:solidFill>
                  <a:schemeClr val="tx1"/>
                </a:solidFill>
              </a:rPr>
              <a:t>Infotafel</a:t>
            </a:r>
          </a:p>
          <a:p>
            <a:pPr algn="ctr"/>
            <a:r>
              <a:rPr lang="de-DE" sz="1011" dirty="0">
                <a:solidFill>
                  <a:schemeClr val="tx1"/>
                </a:solidFill>
              </a:rPr>
              <a:t>(Serien)-titel, (Staffel-Nr.), (Episodentitel), Audiospurbelegung</a:t>
            </a: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CE63D94D-C808-424E-9230-2A3F214CAEE4}"/>
              </a:ext>
            </a:extLst>
          </p:cNvPr>
          <p:cNvSpPr/>
          <p:nvPr/>
        </p:nvSpPr>
        <p:spPr>
          <a:xfrm rot="5400000">
            <a:off x="1526216" y="6084058"/>
            <a:ext cx="862453" cy="541131"/>
          </a:xfrm>
          <a:prstGeom prst="rect">
            <a:avLst/>
          </a:prstGeom>
          <a:solidFill>
            <a:srgbClr val="002244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11" b="1" dirty="0" err="1">
                <a:solidFill>
                  <a:schemeClr val="bg1"/>
                </a:solidFill>
              </a:rPr>
              <a:t>obl</a:t>
            </a:r>
            <a:r>
              <a:rPr lang="de-DE" sz="1011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448FCE5B-B596-4C2E-8077-7B065946EFB7}"/>
              </a:ext>
            </a:extLst>
          </p:cNvPr>
          <p:cNvSpPr/>
          <p:nvPr/>
        </p:nvSpPr>
        <p:spPr>
          <a:xfrm rot="5400000">
            <a:off x="4485942" y="4741133"/>
            <a:ext cx="1747520" cy="356340"/>
          </a:xfrm>
          <a:prstGeom prst="rect">
            <a:avLst/>
          </a:prstGeom>
          <a:solidFill>
            <a:srgbClr val="B9C9D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b="1" dirty="0">
                <a:solidFill>
                  <a:schemeClr val="tx1"/>
                </a:solidFill>
              </a:rPr>
              <a:t>Sendungssegment</a:t>
            </a: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91A742FC-674F-437F-AA3F-9857AB86D3CA}"/>
              </a:ext>
            </a:extLst>
          </p:cNvPr>
          <p:cNvSpPr/>
          <p:nvPr/>
        </p:nvSpPr>
        <p:spPr>
          <a:xfrm rot="5400000">
            <a:off x="4940707" y="6170140"/>
            <a:ext cx="847475" cy="365830"/>
          </a:xfrm>
          <a:prstGeom prst="rect">
            <a:avLst/>
          </a:prstGeom>
          <a:solidFill>
            <a:srgbClr val="A5ACAF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dirty="0">
                <a:solidFill>
                  <a:schemeClr val="tx1"/>
                </a:solidFill>
              </a:rPr>
              <a:t>Extra-Segment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8E7B710B-F3B8-43A2-BA9F-9E92A1CD947A}"/>
              </a:ext>
            </a:extLst>
          </p:cNvPr>
          <p:cNvSpPr txBox="1"/>
          <p:nvPr/>
        </p:nvSpPr>
        <p:spPr>
          <a:xfrm>
            <a:off x="2546127" y="350538"/>
            <a:ext cx="2627917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400" b="1" dirty="0"/>
          </a:p>
          <a:p>
            <a:pPr algn="ctr"/>
            <a:r>
              <a:rPr lang="de-DE" sz="1400" b="1" dirty="0"/>
              <a:t>Konfektionierung von Sendefiles </a:t>
            </a:r>
            <a:r>
              <a:rPr lang="de-DE" sz="900" dirty="0"/>
              <a:t>(</a:t>
            </a:r>
            <a:r>
              <a:rPr lang="de-DE" sz="900"/>
              <a:t>Version 1.1 </a:t>
            </a:r>
            <a:r>
              <a:rPr lang="de-DE" sz="900" dirty="0"/>
              <a:t>Auftragsproduktionen) </a:t>
            </a: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F23A2397-C5F4-4BEC-A3AF-3213710EA594}"/>
              </a:ext>
            </a:extLst>
          </p:cNvPr>
          <p:cNvSpPr/>
          <p:nvPr/>
        </p:nvSpPr>
        <p:spPr>
          <a:xfrm>
            <a:off x="242888" y="1160280"/>
            <a:ext cx="7078662" cy="1200329"/>
          </a:xfrm>
          <a:prstGeom prst="rect">
            <a:avLst/>
          </a:prstGeom>
          <a:solidFill>
            <a:srgbClr val="B9C9D0"/>
          </a:solidFill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endParaRPr lang="de-DE" sz="800" dirty="0"/>
          </a:p>
          <a:p>
            <a:pPr marL="171450" indent="-171450">
              <a:buFontTx/>
              <a:buChar char="-"/>
            </a:pPr>
            <a:r>
              <a:rPr lang="de-DE" sz="800" dirty="0" err="1"/>
              <a:t>XDCAM</a:t>
            </a:r>
            <a:r>
              <a:rPr lang="de-DE" sz="800" dirty="0"/>
              <a:t> HD422, 1080i/25, MPEG2 422P@HL bei 50 Mbit/s</a:t>
            </a:r>
          </a:p>
          <a:p>
            <a:pPr marL="171450" indent="-171450">
              <a:buFontTx/>
              <a:buChar char="-"/>
            </a:pPr>
            <a:r>
              <a:rPr lang="de-DE" sz="800" dirty="0"/>
              <a:t>Ursprungsmaterial progressiv  &gt;  Kodierung mit </a:t>
            </a:r>
            <a:r>
              <a:rPr lang="de-DE" sz="800" dirty="0" err="1"/>
              <a:t>25PsF</a:t>
            </a:r>
            <a:endParaRPr lang="de-DE" sz="800" dirty="0"/>
          </a:p>
          <a:p>
            <a:pPr marL="171450" indent="-171450">
              <a:buFontTx/>
              <a:buChar char="-"/>
            </a:pPr>
            <a:r>
              <a:rPr lang="de-DE" sz="800" dirty="0"/>
              <a:t>Alle Segmente werden unterbrechungsfrei in einem File zusammengestellt</a:t>
            </a:r>
          </a:p>
          <a:p>
            <a:pPr marL="171450" indent="-171450">
              <a:buFontTx/>
              <a:buChar char="-"/>
            </a:pPr>
            <a:r>
              <a:rPr lang="de-DE" sz="800" dirty="0"/>
              <a:t>Jedes File startet bei TC 00:00:00:00</a:t>
            </a:r>
          </a:p>
          <a:p>
            <a:pPr marL="171450" indent="-171450">
              <a:buFontTx/>
              <a:buChar char="-"/>
            </a:pPr>
            <a:r>
              <a:rPr lang="de-DE" sz="800" dirty="0"/>
              <a:t>Extra-Segmente werden am Ende des Files zusammengestellt (s.u.)</a:t>
            </a:r>
          </a:p>
          <a:p>
            <a:pPr marL="171450" indent="-171450">
              <a:buFontTx/>
              <a:buChar char="-"/>
            </a:pPr>
            <a:r>
              <a:rPr lang="de-DE" sz="800" dirty="0"/>
              <a:t>Filebenennung, z.B.: ntv_IchBinEinSendetitel_Staffel_Episode_IchBinEinEpisodentitel_SF(Sendefile)_</a:t>
            </a:r>
            <a:r>
              <a:rPr lang="de-DE" sz="800" dirty="0" err="1"/>
              <a:t>DE20</a:t>
            </a:r>
            <a:r>
              <a:rPr lang="de-DE" sz="800" dirty="0"/>
              <a:t>(Deutsch </a:t>
            </a:r>
            <a:r>
              <a:rPr lang="de-DE" sz="800" dirty="0" err="1"/>
              <a:t>stereo</a:t>
            </a:r>
            <a:r>
              <a:rPr lang="de-DE" sz="800" dirty="0"/>
              <a:t>)_</a:t>
            </a:r>
            <a:r>
              <a:rPr lang="de-DE" sz="800" dirty="0" err="1"/>
              <a:t>V1</a:t>
            </a:r>
            <a:r>
              <a:rPr lang="de-DE" sz="800" dirty="0"/>
              <a:t>(</a:t>
            </a:r>
            <a:r>
              <a:rPr lang="de-DE" sz="800" dirty="0" err="1"/>
              <a:t>Version1</a:t>
            </a:r>
            <a:r>
              <a:rPr lang="de-DE" sz="800" dirty="0"/>
              <a:t> usw.).</a:t>
            </a:r>
            <a:r>
              <a:rPr lang="de-DE" sz="800" dirty="0" err="1"/>
              <a:t>mxf</a:t>
            </a:r>
            <a:endParaRPr lang="de-DE" sz="800" dirty="0"/>
          </a:p>
          <a:p>
            <a:pPr marL="171450" indent="-171450">
              <a:buFontTx/>
              <a:buChar char="-"/>
            </a:pPr>
            <a:endParaRPr lang="de-DE" sz="800" dirty="0"/>
          </a:p>
          <a:p>
            <a:pPr marL="171450" indent="-171450">
              <a:buFontTx/>
              <a:buChar char="-"/>
            </a:pPr>
            <a:endParaRPr lang="de-DE" sz="800" dirty="0"/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2AB671F0-575F-4531-A17D-B0358021F776}"/>
              </a:ext>
            </a:extLst>
          </p:cNvPr>
          <p:cNvSpPr/>
          <p:nvPr/>
        </p:nvSpPr>
        <p:spPr>
          <a:xfrm rot="5400000">
            <a:off x="1689749" y="4043403"/>
            <a:ext cx="536848" cy="541129"/>
          </a:xfrm>
          <a:prstGeom prst="rect">
            <a:avLst/>
          </a:prstGeom>
          <a:solidFill>
            <a:srgbClr val="002244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10" b="1" dirty="0" err="1">
                <a:solidFill>
                  <a:schemeClr val="bg1"/>
                </a:solidFill>
              </a:rPr>
              <a:t>obl</a:t>
            </a:r>
            <a:r>
              <a:rPr lang="de-DE" sz="1010" b="1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de-DE" sz="520" b="1" dirty="0">
                <a:solidFill>
                  <a:schemeClr val="bg1"/>
                </a:solidFill>
              </a:rPr>
              <a:t>obligatorisch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E8A60A92-040E-40F3-80FE-98580B846ABA}"/>
              </a:ext>
            </a:extLst>
          </p:cNvPr>
          <p:cNvSpPr/>
          <p:nvPr/>
        </p:nvSpPr>
        <p:spPr>
          <a:xfrm>
            <a:off x="470638" y="10081492"/>
            <a:ext cx="6389994" cy="233279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dirty="0">
                <a:solidFill>
                  <a:schemeClr val="tx1"/>
                </a:solidFill>
              </a:rPr>
              <a:t>Kontakt: </a:t>
            </a:r>
            <a:r>
              <a:rPr lang="de-DE" sz="1155" dirty="0" err="1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specifications@rtl.de</a:t>
            </a:r>
            <a:r>
              <a:rPr lang="de-DE" sz="1155" dirty="0">
                <a:solidFill>
                  <a:schemeClr val="tx1"/>
                </a:solidFill>
              </a:rPr>
              <a:t>                              Seite 1/3                                                                  10.07.23         </a:t>
            </a:r>
            <a:endParaRPr lang="de-DE" sz="1011" dirty="0">
              <a:solidFill>
                <a:schemeClr val="tx1"/>
              </a:solidFill>
            </a:endParaRPr>
          </a:p>
        </p:txBody>
      </p:sp>
      <p:graphicFrame>
        <p:nvGraphicFramePr>
          <p:cNvPr id="18" name="Objekt 17">
            <a:extLst>
              <a:ext uri="{FF2B5EF4-FFF2-40B4-BE49-F238E27FC236}">
                <a16:creationId xmlns:a16="http://schemas.microsoft.com/office/drawing/2014/main" id="{B502C5A2-8497-42D1-B74D-1129B465A6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384506"/>
              </p:ext>
            </p:extLst>
          </p:nvPr>
        </p:nvGraphicFramePr>
        <p:xfrm>
          <a:off x="357188" y="2698496"/>
          <a:ext cx="68675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6867480" imgH="866741" progId="Excel.Sheet.12">
                  <p:embed/>
                </p:oleObj>
              </mc:Choice>
              <mc:Fallback>
                <p:oleObj name="Worksheet" r:id="rId5" imgW="6867480" imgH="866741" progId="Excel.Sheet.12">
                  <p:embed/>
                  <p:pic>
                    <p:nvPicPr>
                      <p:cNvPr id="18" name="Objekt 17">
                        <a:extLst>
                          <a:ext uri="{FF2B5EF4-FFF2-40B4-BE49-F238E27FC236}">
                            <a16:creationId xmlns:a16="http://schemas.microsoft.com/office/drawing/2014/main" id="{B502C5A2-8497-42D1-B74D-1129B465A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7188" y="2698496"/>
                        <a:ext cx="6867525" cy="866775"/>
                      </a:xfrm>
                      <a:prstGeom prst="rect">
                        <a:avLst/>
                      </a:prstGeom>
                      <a:solidFill>
                        <a:srgbClr val="B9C9D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feld 21">
            <a:extLst>
              <a:ext uri="{FF2B5EF4-FFF2-40B4-BE49-F238E27FC236}">
                <a16:creationId xmlns:a16="http://schemas.microsoft.com/office/drawing/2014/main" id="{50C16566-F163-4FB8-B069-7612BE0404D2}"/>
              </a:ext>
            </a:extLst>
          </p:cNvPr>
          <p:cNvSpPr txBox="1"/>
          <p:nvPr/>
        </p:nvSpPr>
        <p:spPr>
          <a:xfrm>
            <a:off x="2787009" y="3688143"/>
            <a:ext cx="15747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Programmaufbau: 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C17D48F0-112A-493E-AA2D-D60E66DEB7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1423" y="146806"/>
            <a:ext cx="868395" cy="534592"/>
          </a:xfrm>
          <a:prstGeom prst="rect">
            <a:avLst/>
          </a:prstGeom>
        </p:spPr>
      </p:pic>
      <p:sp>
        <p:nvSpPr>
          <p:cNvPr id="25" name="Rechteck 24">
            <a:extLst>
              <a:ext uri="{FF2B5EF4-FFF2-40B4-BE49-F238E27FC236}">
                <a16:creationId xmlns:a16="http://schemas.microsoft.com/office/drawing/2014/main" id="{E1DA0953-B622-4AC4-8214-993747F2803F}"/>
              </a:ext>
            </a:extLst>
          </p:cNvPr>
          <p:cNvSpPr/>
          <p:nvPr/>
        </p:nvSpPr>
        <p:spPr>
          <a:xfrm>
            <a:off x="5913951" y="3314550"/>
            <a:ext cx="1348638" cy="574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605BC0E-7264-4F15-89A5-D188B6F41A8E}"/>
              </a:ext>
            </a:extLst>
          </p:cNvPr>
          <p:cNvSpPr/>
          <p:nvPr/>
        </p:nvSpPr>
        <p:spPr>
          <a:xfrm>
            <a:off x="5661493" y="2996526"/>
            <a:ext cx="1659861" cy="615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05B59C2B-CCD3-498F-88CF-7C23C767B665}"/>
              </a:ext>
            </a:extLst>
          </p:cNvPr>
          <p:cNvSpPr/>
          <p:nvPr/>
        </p:nvSpPr>
        <p:spPr>
          <a:xfrm>
            <a:off x="201930" y="6899951"/>
            <a:ext cx="7022784" cy="2735539"/>
          </a:xfrm>
          <a:prstGeom prst="rect">
            <a:avLst/>
          </a:prstGeom>
          <a:solidFill>
            <a:srgbClr val="B9C9D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55" b="1" dirty="0">
                <a:solidFill>
                  <a:schemeClr val="tx1"/>
                </a:solidFill>
              </a:rPr>
              <a:t>Weitere wichtige Hinweise:</a:t>
            </a:r>
          </a:p>
          <a:p>
            <a:pPr algn="ctr"/>
            <a:r>
              <a:rPr lang="de-DE" sz="1160" b="1" dirty="0">
                <a:solidFill>
                  <a:schemeClr val="tx1"/>
                </a:solidFill>
              </a:rPr>
              <a:t> </a:t>
            </a:r>
          </a:p>
          <a:p>
            <a:r>
              <a:rPr lang="de-DE" sz="1160" dirty="0">
                <a:solidFill>
                  <a:schemeClr val="tx1"/>
                </a:solidFill>
              </a:rPr>
              <a:t>.) </a:t>
            </a:r>
          </a:p>
          <a:p>
            <a:r>
              <a:rPr lang="de-DE" sz="1160" dirty="0">
                <a:solidFill>
                  <a:schemeClr val="tx1"/>
                </a:solidFill>
              </a:rPr>
              <a:t>Bitte jedes File mit einer elektronischen Medienbegleitkarte anliefern</a:t>
            </a:r>
          </a:p>
          <a:p>
            <a:r>
              <a:rPr lang="de-DE" sz="1160" dirty="0">
                <a:solidFill>
                  <a:schemeClr val="tx1"/>
                </a:solidFill>
                <a:hlinkClick r:id="rId8"/>
              </a:rPr>
              <a:t>https://</a:t>
            </a:r>
            <a:r>
              <a:rPr lang="de-DE" sz="1160" dirty="0" err="1">
                <a:solidFill>
                  <a:schemeClr val="tx1"/>
                </a:solidFill>
                <a:hlinkClick r:id="rId8"/>
              </a:rPr>
              <a:t>ingest.cbc-service.de</a:t>
            </a:r>
            <a:r>
              <a:rPr lang="de-DE" sz="1160" dirty="0">
                <a:solidFill>
                  <a:schemeClr val="tx1"/>
                </a:solidFill>
                <a:hlinkClick r:id="rId8"/>
              </a:rPr>
              <a:t>/</a:t>
            </a:r>
            <a:r>
              <a:rPr lang="de-DE" sz="1160" dirty="0" err="1">
                <a:solidFill>
                  <a:schemeClr val="tx1"/>
                </a:solidFill>
                <a:hlinkClick r:id="rId8"/>
              </a:rPr>
              <a:t>emk</a:t>
            </a:r>
            <a:r>
              <a:rPr lang="de-DE" sz="1160" dirty="0">
                <a:solidFill>
                  <a:schemeClr val="tx1"/>
                </a:solidFill>
                <a:hlinkClick r:id="rId8"/>
              </a:rPr>
              <a:t>/</a:t>
            </a:r>
            <a:r>
              <a:rPr lang="de-DE" sz="1160" dirty="0" err="1">
                <a:solidFill>
                  <a:schemeClr val="tx1"/>
                </a:solidFill>
                <a:hlinkClick r:id="rId8"/>
              </a:rPr>
              <a:t>login.jsf</a:t>
            </a:r>
            <a:endParaRPr lang="de-DE" sz="1160" dirty="0">
              <a:solidFill>
                <a:schemeClr val="tx1"/>
              </a:solidFill>
            </a:endParaRPr>
          </a:p>
          <a:p>
            <a:r>
              <a:rPr lang="de-DE" sz="900" dirty="0">
                <a:solidFill>
                  <a:schemeClr val="tx1"/>
                </a:solidFill>
              </a:rPr>
              <a:t>(Zugangsdaten zum </a:t>
            </a:r>
            <a:r>
              <a:rPr lang="de-DE" sz="900" dirty="0" err="1">
                <a:solidFill>
                  <a:schemeClr val="tx1"/>
                </a:solidFill>
              </a:rPr>
              <a:t>webtool</a:t>
            </a:r>
            <a:r>
              <a:rPr lang="de-DE" sz="900" dirty="0">
                <a:solidFill>
                  <a:schemeClr val="tx1"/>
                </a:solidFill>
              </a:rPr>
              <a:t> bitte hier anfordern: </a:t>
            </a:r>
            <a:r>
              <a:rPr lang="de-DE" sz="900" dirty="0" err="1">
                <a:solidFill>
                  <a:schemeClr val="tx1"/>
                </a:solidFill>
              </a:rPr>
              <a:t>contentoperations@rtl.de</a:t>
            </a:r>
            <a:r>
              <a:rPr lang="de-DE" sz="900" dirty="0">
                <a:solidFill>
                  <a:schemeClr val="tx1"/>
                </a:solidFill>
              </a:rPr>
              <a:t>) </a:t>
            </a:r>
          </a:p>
          <a:p>
            <a:endParaRPr lang="de-DE" sz="900" dirty="0">
              <a:solidFill>
                <a:schemeClr val="tx1"/>
              </a:solidFill>
            </a:endParaRPr>
          </a:p>
          <a:p>
            <a:r>
              <a:rPr lang="de-DE" sz="1160" dirty="0">
                <a:solidFill>
                  <a:schemeClr val="tx1"/>
                </a:solidFill>
              </a:rPr>
              <a:t>.) </a:t>
            </a:r>
          </a:p>
          <a:p>
            <a:r>
              <a:rPr lang="de-DE" sz="1160" dirty="0">
                <a:solidFill>
                  <a:schemeClr val="tx1"/>
                </a:solidFill>
              </a:rPr>
              <a:t>Bitte die Abspanndaten in die </a:t>
            </a:r>
            <a:r>
              <a:rPr lang="de-DE" sz="1160" dirty="0" err="1">
                <a:solidFill>
                  <a:schemeClr val="tx1"/>
                </a:solidFill>
              </a:rPr>
              <a:t>Mitwirkendenliste</a:t>
            </a:r>
            <a:r>
              <a:rPr lang="de-DE" sz="1160" dirty="0">
                <a:solidFill>
                  <a:schemeClr val="tx1"/>
                </a:solidFill>
              </a:rPr>
              <a:t> einpflegen</a:t>
            </a:r>
          </a:p>
          <a:p>
            <a:r>
              <a:rPr lang="de-DE" sz="1160" dirty="0">
                <a:solidFill>
                  <a:schemeClr val="tx1"/>
                </a:solidFill>
                <a:hlinkClick r:id="rId9"/>
              </a:rPr>
              <a:t>https://</a:t>
            </a:r>
            <a:r>
              <a:rPr lang="de-DE" sz="1160" dirty="0" err="1">
                <a:solidFill>
                  <a:schemeClr val="tx1"/>
                </a:solidFill>
                <a:hlinkClick r:id="rId9"/>
              </a:rPr>
              <a:t>produktionsportal.cbc-service.de</a:t>
            </a:r>
            <a:r>
              <a:rPr lang="de-DE" sz="1160" dirty="0">
                <a:solidFill>
                  <a:schemeClr val="tx1"/>
                </a:solidFill>
                <a:hlinkClick r:id="rId9"/>
              </a:rPr>
              <a:t>/Login/</a:t>
            </a:r>
            <a:r>
              <a:rPr lang="de-DE" sz="1160" dirty="0" err="1">
                <a:solidFill>
                  <a:schemeClr val="tx1"/>
                </a:solidFill>
                <a:hlinkClick r:id="rId9"/>
              </a:rPr>
              <a:t>Index?ReturnUrl</a:t>
            </a:r>
            <a:r>
              <a:rPr lang="de-DE" sz="1160" dirty="0">
                <a:solidFill>
                  <a:schemeClr val="tx1"/>
                </a:solidFill>
                <a:hlinkClick r:id="rId9"/>
              </a:rPr>
              <a:t>=%</a:t>
            </a:r>
            <a:r>
              <a:rPr lang="de-DE" sz="1160" dirty="0" err="1">
                <a:solidFill>
                  <a:schemeClr val="tx1"/>
                </a:solidFill>
                <a:hlinkClick r:id="rId9"/>
              </a:rPr>
              <a:t>2F</a:t>
            </a:r>
            <a:endParaRPr lang="de-DE" sz="1160" dirty="0">
              <a:solidFill>
                <a:schemeClr val="tx1"/>
              </a:solidFill>
            </a:endParaRPr>
          </a:p>
          <a:p>
            <a:r>
              <a:rPr lang="de-DE" sz="900" dirty="0">
                <a:solidFill>
                  <a:schemeClr val="tx1"/>
                </a:solidFill>
              </a:rPr>
              <a:t> (Zugangsdaten bitte hier anfordern: </a:t>
            </a:r>
            <a:r>
              <a:rPr lang="de-DE" sz="900" dirty="0" err="1">
                <a:solidFill>
                  <a:schemeClr val="tx1"/>
                </a:solidFill>
                <a:hlinkClick r:id="rId10"/>
              </a:rPr>
              <a:t>eva-lotte.hill@rtl.de</a:t>
            </a:r>
            <a:r>
              <a:rPr lang="de-DE" sz="900" dirty="0">
                <a:solidFill>
                  <a:schemeClr val="tx1"/>
                </a:solidFill>
              </a:rPr>
              <a:t>)</a:t>
            </a:r>
          </a:p>
          <a:p>
            <a:endParaRPr lang="de-DE" sz="900" b="1" dirty="0">
              <a:solidFill>
                <a:schemeClr val="tx1"/>
              </a:solidFill>
            </a:endParaRPr>
          </a:p>
          <a:p>
            <a:r>
              <a:rPr lang="de-DE" sz="1160" dirty="0">
                <a:solidFill>
                  <a:schemeClr val="tx1"/>
                </a:solidFill>
              </a:rPr>
              <a:t>.) </a:t>
            </a:r>
          </a:p>
          <a:p>
            <a:r>
              <a:rPr lang="de-DE" sz="1160" dirty="0">
                <a:solidFill>
                  <a:schemeClr val="tx1"/>
                </a:solidFill>
              </a:rPr>
              <a:t>Bitte die entsprechenden Schnittvorlagen aus dem Brandportal nutzen</a:t>
            </a:r>
          </a:p>
          <a:p>
            <a:r>
              <a:rPr lang="de-DE" sz="1160" dirty="0">
                <a:solidFill>
                  <a:schemeClr val="tx1"/>
                </a:solidFill>
                <a:hlinkClick r:id="rId11"/>
              </a:rPr>
              <a:t>https://</a:t>
            </a:r>
            <a:r>
              <a:rPr lang="de-DE" sz="1160" dirty="0" err="1">
                <a:solidFill>
                  <a:schemeClr val="tx1"/>
                </a:solidFill>
                <a:hlinkClick r:id="rId11"/>
              </a:rPr>
              <a:t>brandportal.rtl.de</a:t>
            </a:r>
            <a:r>
              <a:rPr lang="de-DE" sz="1160" dirty="0">
                <a:solidFill>
                  <a:schemeClr val="tx1"/>
                </a:solidFill>
                <a:hlinkClick r:id="rId11"/>
              </a:rPr>
              <a:t>/</a:t>
            </a:r>
            <a:r>
              <a:rPr lang="de-DE" sz="1160" dirty="0" err="1">
                <a:solidFill>
                  <a:schemeClr val="tx1"/>
                </a:solidFill>
                <a:hlinkClick r:id="rId11"/>
              </a:rPr>
              <a:t>document</a:t>
            </a:r>
            <a:r>
              <a:rPr lang="de-DE" sz="1160" dirty="0">
                <a:solidFill>
                  <a:schemeClr val="tx1"/>
                </a:solidFill>
                <a:hlinkClick r:id="rId11"/>
              </a:rPr>
              <a:t>/914#/</a:t>
            </a:r>
            <a:r>
              <a:rPr lang="de-DE" sz="1160" dirty="0" err="1">
                <a:solidFill>
                  <a:schemeClr val="tx1"/>
                </a:solidFill>
                <a:hlinkClick r:id="rId11"/>
              </a:rPr>
              <a:t>onair</a:t>
            </a:r>
            <a:r>
              <a:rPr lang="de-DE" sz="1160" dirty="0">
                <a:solidFill>
                  <a:schemeClr val="tx1"/>
                </a:solidFill>
                <a:hlinkClick r:id="rId11"/>
              </a:rPr>
              <a:t>/schnittvorlagen-premiere-</a:t>
            </a:r>
            <a:r>
              <a:rPr lang="de-DE" sz="1160" dirty="0" err="1">
                <a:solidFill>
                  <a:schemeClr val="tx1"/>
                </a:solidFill>
                <a:hlinkClick r:id="rId11"/>
              </a:rPr>
              <a:t>mogrt</a:t>
            </a:r>
            <a:r>
              <a:rPr lang="de-DE" sz="1160" dirty="0">
                <a:solidFill>
                  <a:schemeClr val="tx1"/>
                </a:solidFill>
                <a:hlinkClick r:id="rId11"/>
              </a:rPr>
              <a:t>-templates</a:t>
            </a:r>
            <a:r>
              <a:rPr lang="de-DE" sz="1160" dirty="0">
                <a:solidFill>
                  <a:schemeClr val="tx1"/>
                </a:solidFill>
              </a:rPr>
              <a:t> </a:t>
            </a:r>
            <a:br>
              <a:rPr lang="de-DE" sz="1160" dirty="0">
                <a:solidFill>
                  <a:schemeClr val="tx1"/>
                </a:solidFill>
              </a:rPr>
            </a:br>
            <a:endParaRPr lang="de-DE" sz="116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43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41476684-925C-4ABD-A502-375AFA39706E}"/>
              </a:ext>
            </a:extLst>
          </p:cNvPr>
          <p:cNvSpPr/>
          <p:nvPr/>
        </p:nvSpPr>
        <p:spPr>
          <a:xfrm>
            <a:off x="470638" y="10081492"/>
            <a:ext cx="6389994" cy="233279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dirty="0">
                <a:solidFill>
                  <a:schemeClr val="tx1"/>
                </a:solidFill>
              </a:rPr>
              <a:t>Kontakt: </a:t>
            </a:r>
            <a:r>
              <a:rPr lang="de-DE" sz="1155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specifications@rtl.de</a:t>
            </a:r>
            <a:r>
              <a:rPr lang="de-DE" sz="1155" dirty="0">
                <a:solidFill>
                  <a:schemeClr val="tx1"/>
                </a:solidFill>
              </a:rPr>
              <a:t>                              Seite 2/3                                                                 10.07.2023</a:t>
            </a:r>
            <a:endParaRPr lang="de-DE" sz="1011" dirty="0">
              <a:solidFill>
                <a:schemeClr val="tx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AA430C7-271B-4391-87A8-DCAA3CCC9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715" y="854202"/>
            <a:ext cx="5762244" cy="873099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6224AF81-6740-4671-978C-4566AA5A7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1423" y="146806"/>
            <a:ext cx="868395" cy="5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8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0C33FAE1-3E5C-4C6F-A1AB-CEEF87C0A812}"/>
              </a:ext>
            </a:extLst>
          </p:cNvPr>
          <p:cNvSpPr/>
          <p:nvPr/>
        </p:nvSpPr>
        <p:spPr>
          <a:xfrm>
            <a:off x="461362" y="10002898"/>
            <a:ext cx="6389994" cy="233279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5" dirty="0">
                <a:solidFill>
                  <a:schemeClr val="tx1"/>
                </a:solidFill>
              </a:rPr>
              <a:t>Kontakt: </a:t>
            </a:r>
            <a:r>
              <a:rPr lang="de-DE" sz="1155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specifications@rtl.de</a:t>
            </a:r>
            <a:r>
              <a:rPr lang="de-DE" sz="1155" dirty="0">
                <a:solidFill>
                  <a:schemeClr val="tx1"/>
                </a:solidFill>
              </a:rPr>
              <a:t>                              Seite 3/3                                                                 10.07.2023           </a:t>
            </a:r>
            <a:endParaRPr lang="de-DE" sz="101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FF45A3A0-C902-45B8-9F1E-F2238EE8C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90268"/>
              </p:ext>
            </p:extLst>
          </p:nvPr>
        </p:nvGraphicFramePr>
        <p:xfrm>
          <a:off x="542386" y="941250"/>
          <a:ext cx="6474901" cy="1905000"/>
        </p:xfrm>
        <a:graphic>
          <a:graphicData uri="http://schemas.openxmlformats.org/drawingml/2006/table">
            <a:tbl>
              <a:tblPr/>
              <a:tblGrid>
                <a:gridCol w="571749">
                  <a:extLst>
                    <a:ext uri="{9D8B030D-6E8A-4147-A177-3AD203B41FA5}">
                      <a16:colId xmlns:a16="http://schemas.microsoft.com/office/drawing/2014/main" val="3320687295"/>
                    </a:ext>
                  </a:extLst>
                </a:gridCol>
                <a:gridCol w="903544">
                  <a:extLst>
                    <a:ext uri="{9D8B030D-6E8A-4147-A177-3AD203B41FA5}">
                      <a16:colId xmlns:a16="http://schemas.microsoft.com/office/drawing/2014/main" val="1219333887"/>
                    </a:ext>
                  </a:extLst>
                </a:gridCol>
                <a:gridCol w="3259098">
                  <a:extLst>
                    <a:ext uri="{9D8B030D-6E8A-4147-A177-3AD203B41FA5}">
                      <a16:colId xmlns:a16="http://schemas.microsoft.com/office/drawing/2014/main" val="1573202148"/>
                    </a:ext>
                  </a:extLst>
                </a:gridCol>
                <a:gridCol w="1740510">
                  <a:extLst>
                    <a:ext uri="{9D8B030D-6E8A-4147-A177-3AD203B41FA5}">
                      <a16:colId xmlns:a16="http://schemas.microsoft.com/office/drawing/2014/main" val="35141442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Erstellung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Änderung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6619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Sylvia Fink / Jurek Hellmig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610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10.07.2023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Bumper Break in-out entfernt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Jurek Hellmig / Sylvia Fink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7937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10.07.2023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zum Brandportal ergänzt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Jurek Hellmig / Sylvia Fink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3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10.07.2023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Archivabspann um Musik ergänzt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Jurek Hellmig / Sylvia Fink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6660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1187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5799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795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745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24919"/>
                  </a:ext>
                </a:extLst>
              </a:tr>
            </a:tbl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D10082ED-CC33-4FA5-B9E2-B4D8DAE2F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1423" y="146806"/>
            <a:ext cx="868395" cy="5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0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653809F3929648A0DB4C97879B8616" ma:contentTypeVersion="11" ma:contentTypeDescription="Ein neues Dokument erstellen." ma:contentTypeScope="" ma:versionID="6d4a9adc19571cb2d1bd6c6d78e71086">
  <xsd:schema xmlns:xsd="http://www.w3.org/2001/XMLSchema" xmlns:xs="http://www.w3.org/2001/XMLSchema" xmlns:p="http://schemas.microsoft.com/office/2006/metadata/properties" xmlns:ns2="6d0272aa-ea9d-4d0f-b7b8-993724effd3a" xmlns:ns3="3a1edd82-b787-4846-8af8-0b927e23173e" targetNamespace="http://schemas.microsoft.com/office/2006/metadata/properties" ma:root="true" ma:fieldsID="da44d984f29d077f34eff2c8bb5ac088" ns2:_="" ns3:_="">
    <xsd:import namespace="6d0272aa-ea9d-4d0f-b7b8-993724effd3a"/>
    <xsd:import namespace="3a1edd82-b787-4846-8af8-0b927e2317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272aa-ea9d-4d0f-b7b8-993724effd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89f012ac-5c34-47c9-b907-158e39238d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1edd82-b787-4846-8af8-0b927e23173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3185431-94e3-4eb0-a32a-c748b0b10329}" ma:internalName="TaxCatchAll" ma:showField="CatchAllData" ma:web="3a1edd82-b787-4846-8af8-0b927e2317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a1edd82-b787-4846-8af8-0b927e23173e" xsi:nil="true"/>
    <lcf76f155ced4ddcb4097134ff3c332f xmlns="6d0272aa-ea9d-4d0f-b7b8-993724effd3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5EA147-E758-4E2B-BF6A-5973F1AC5B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535091-7C86-465F-B499-1E616B3351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0272aa-ea9d-4d0f-b7b8-993724effd3a"/>
    <ds:schemaRef ds:uri="3a1edd82-b787-4846-8af8-0b927e2317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52798F-5397-49E2-8FBF-8879607B5D5F}">
  <ds:schemaRefs>
    <ds:schemaRef ds:uri="http://schemas.openxmlformats.org/package/2006/metadata/core-properties"/>
    <ds:schemaRef ds:uri="http://schemas.microsoft.com/office/2006/documentManagement/types"/>
    <ds:schemaRef ds:uri="6d0272aa-ea9d-4d0f-b7b8-993724effd3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3a1edd82-b787-4846-8af8-0b927e23173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348</Words>
  <Application>Microsoft Office PowerPoint</Application>
  <PresentationFormat>Benutzerdefiniert</PresentationFormat>
  <Paragraphs>73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Worksheet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Fink, Sylvia [CBC]</dc:creator>
  <cp:lastModifiedBy>Fink, Sylvia [RTL Tech]</cp:lastModifiedBy>
  <cp:revision>33</cp:revision>
  <dcterms:created xsi:type="dcterms:W3CDTF">2022-10-13T15:20:20Z</dcterms:created>
  <dcterms:modified xsi:type="dcterms:W3CDTF">2023-07-10T08:25:40Z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0x010100BD653809F3929648A0DB4C97879B8616</vt:lpwstr>
  </property>
</Properties>
</file>